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81" r:id="rId7"/>
    <p:sldId id="259" r:id="rId8"/>
    <p:sldId id="264" r:id="rId9"/>
    <p:sldId id="275" r:id="rId10"/>
    <p:sldId id="279" r:id="rId11"/>
    <p:sldId id="282" r:id="rId12"/>
    <p:sldId id="269" r:id="rId13"/>
    <p:sldId id="271" r:id="rId14"/>
    <p:sldId id="277" r:id="rId15"/>
    <p:sldId id="283" r:id="rId16"/>
    <p:sldId id="273" r:id="rId17"/>
    <p:sldId id="274" r:id="rId18"/>
    <p:sldId id="278" r:id="rId19"/>
    <p:sldId id="284" r:id="rId20"/>
    <p:sldId id="266" r:id="rId21"/>
    <p:sldId id="267" r:id="rId22"/>
    <p:sldId id="276" r:id="rId23"/>
    <p:sldId id="285" r:id="rId24"/>
    <p:sldId id="286" r:id="rId2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11" userDrawn="1">
          <p15:clr>
            <a:srgbClr val="A4A3A4"/>
          </p15:clr>
        </p15:guide>
        <p15:guide id="4" pos="7469" userDrawn="1">
          <p15:clr>
            <a:srgbClr val="A4A3A4"/>
          </p15:clr>
        </p15:guide>
        <p15:guide id="5" orient="horz" pos="4201" userDrawn="1">
          <p15:clr>
            <a:srgbClr val="A4A3A4"/>
          </p15:clr>
        </p15:guide>
        <p15:guide id="6" orient="horz" pos="1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812F39-10EC-46C2-9055-010D3F833AB6}" v="248" dt="2023-11-26T19:41:06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>
        <p:guide orient="horz" pos="2160"/>
        <p:guide pos="3840"/>
        <p:guide pos="211"/>
        <p:guide pos="7469"/>
        <p:guide orient="horz" pos="4201"/>
        <p:guide orient="horz" pos="1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3E6CDE-7489-E0E8-B193-4F2D1C1226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6F7834-7144-937D-A8FB-D6A724B86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DD375E-06A0-03DB-E6F0-BB6E27F4D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9018F51-2F9B-8B1C-472B-CAE2D082A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AFADDA-821B-A5C3-ECDA-FB7495666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6328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E97684-F58D-D577-402B-E38541EC9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F3DB0D1-90C3-D3CA-8474-7ED6F184C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FD2778-A8A4-27ED-B572-9D8C0B3DB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627F33-E79A-987F-E380-41542977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8366F2-8A46-B19E-D688-0430EA82B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04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B7E0A9C-EA83-2E69-9D98-D5421C57A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276D05C-2D7C-BD8B-9DF3-FDD023D70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6426D0-2441-1755-6D18-9160763A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032352-D284-4786-2F9D-8FA2E406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EDB53D-0EAE-28BD-3267-B73859E6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30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8CB6B1-AA00-9A23-F859-3939E246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A506DD-905D-8CF9-02C8-5E39209B0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04BBEC-54DD-D90F-B9A7-7BA0649FC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26FC4A-59D5-DA76-DDA1-5CD69E5FE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22C5BA-D67D-6BE8-DBF1-68CC9D0A7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359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8985F-5852-3E8D-B93F-31860BB02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3A3E01-42F1-0DC7-6F12-B12C40828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17905D-F2EE-75BF-A7D3-F887AA31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FC7810-AD26-3E1F-761A-DD780A21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D84E8C-80E1-0D1B-605A-035E257C7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66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F9D0CE-F9D4-3684-7567-8538474C0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A4CBFD-7B05-D2A5-90BE-34FAC66DC3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C09DE5B-A851-F83F-4256-A7B5823FDE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791DF24-01D8-E1F3-1393-CEC954DC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E39F6D-8915-5617-872B-F9B790E61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2C4E2C-1F3F-C385-036A-6DFBC6653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492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F7C28-B2A4-6563-4F60-8FE59BD97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30EBC1-F31D-1A40-9826-72C0142F3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AC74F89-31EC-B9F3-6F82-13048CA81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E24F16A-5F78-CDF9-7DBF-8B6D9B8B8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D16854B-49D0-F08C-9487-F4DB749B5C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33F488A-ADF3-2D28-8837-0CDAEC5F8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E38BA79-64B7-FCA6-7A2F-B0A714BFA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EE16C09-2B09-9AFE-F0CD-4CBAD17A3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1408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EA161F-620A-5792-E9B6-C5F2D3E6B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E93A69A-B259-FCBA-8F3D-3D71817A0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EEAC5F1-F33A-6026-2543-454120692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3E25749-B4DD-A085-6DBE-24CCBCFB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58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042D6D-283A-29EB-1D4F-A3CA238DB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BDC276-C7E6-BC47-9238-09301E51D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28378E-6693-D441-1D4C-4EDEF3009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4767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4326D-DB70-93E0-F60C-CE63846D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9131C7-8FAD-8713-418C-D9214615A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BA15F8-D6C9-9651-3023-77CA691C2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616E0F-8893-54F5-EEA3-E88D8AD0F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4404703-3D57-DD7F-2232-23C52C977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6D8AB2-3198-7AD7-BDB2-1ABD40FFB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6523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F9ABB0-6CB6-2B43-8328-60B58C9C9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34FE587-46C8-FDBC-4BB4-DF47D3153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81174F-2BDC-3C02-DDCF-29E0CDBBB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4626581-A263-DA45-2D5C-CC6F5B04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F3890C-FFB6-9801-610C-5E0FC7CD8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B47969E-4A6F-8384-1ECE-DA75CA3CE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907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494F213-EF33-DD72-A0B4-F1A0BC5AA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25E53B-1CF3-46C2-3483-46398F8CF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BEB16FB-E276-433C-D2D5-63C9A6966D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236C1-29CE-46C6-B3FE-9CA4286CAA69}" type="datetimeFigureOut">
              <a:rPr lang="pt-BR" smtClean="0"/>
              <a:t>26/11/2023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EF202A-F92D-8684-C65E-49A0EC493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1E30EC-347F-D021-6F17-D1049F36F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8C081-C2D5-4AD5-922D-9CFDD23206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082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921168"/>
            <a:ext cx="115220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4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 Gestão e Qualidade de Software</a:t>
            </a:r>
            <a:endParaRPr lang="pt-BR" sz="54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F31903E-7265-5F7C-2065-8467BD2260D3}"/>
              </a:ext>
            </a:extLst>
          </p:cNvPr>
          <p:cNvSpPr txBox="1"/>
          <p:nvPr/>
        </p:nvSpPr>
        <p:spPr>
          <a:xfrm>
            <a:off x="3405414" y="989095"/>
            <a:ext cx="5381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Oitavo Semestre – Universidade Anhembi Morumbi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BC16FE7-7206-FCFE-D3B1-6648FC8DCC8A}"/>
              </a:ext>
            </a:extLst>
          </p:cNvPr>
          <p:cNvSpPr txBox="1"/>
          <p:nvPr/>
        </p:nvSpPr>
        <p:spPr>
          <a:xfrm>
            <a:off x="3276600" y="4945575"/>
            <a:ext cx="5943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Enzo 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Pagnozzi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 Cesar - 12522180038</a:t>
            </a:r>
            <a:r>
              <a:rPr lang="pt-BR" sz="1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  <a:endParaRPr lang="pt-BR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Pedro Dalto - 125111343886</a:t>
            </a:r>
            <a:r>
              <a:rPr lang="pt-BR" sz="18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  <a:endParaRPr lang="pt-BR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Pedro Henrique Oliveira da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Anunciação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- 125111354106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CBCDB3A-A24E-EB6A-E853-64AA8CD08618}"/>
              </a:ext>
            </a:extLst>
          </p:cNvPr>
          <p:cNvSpPr txBox="1"/>
          <p:nvPr/>
        </p:nvSpPr>
        <p:spPr>
          <a:xfrm>
            <a:off x="5742666" y="1562742"/>
            <a:ext cx="7066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2023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398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7A585A42-E15A-5163-B62E-B990CACA2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257" y="1240203"/>
            <a:ext cx="8389711" cy="539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B192C00-8136-2286-9EEC-60C1BB7176F6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Imagem do teste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5752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DAE132-523D-8605-51DC-195823099AC7}"/>
              </a:ext>
            </a:extLst>
          </p:cNvPr>
          <p:cNvSpPr txBox="1"/>
          <p:nvPr/>
        </p:nvSpPr>
        <p:spPr>
          <a:xfrm>
            <a:off x="334962" y="2459504"/>
            <a:ext cx="115220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20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 base nos dados fornecidos pelo teste de estresse, o site demonstrou que mesmo conseguindo aguentar uma quantidade alta de  </a:t>
            </a:r>
            <a:r>
              <a:rPr lang="pt-BR" sz="2000" dirty="0" err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20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que foi de(831.10) ele teve uma latência alta de 7.40.  Este valor destaca a importância de otimizar a eficiência do site.</a:t>
            </a:r>
          </a:p>
          <a:p>
            <a:pPr algn="l" rtl="0" fontAlgn="base"/>
            <a:r>
              <a:rPr lang="pt-BR" sz="20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 tempo médio de resposta foi de 7.99 segundos é relativamente alto e pode indicar uma possível sobrecarga do site ou ineficiências no processamento. O pico máximo de tempo de resposta (10.62 segundos) é notavelmente superior ao tempo médio, indicando uma variabilidade significativa nas respostas do site. Isso pode resultar em experiências de usuário inconsistentes. A média da taxa de erros de 77.96% é alarmante, indicando que uma grande porcentagem de solicitações resultou em falhas. Isso aponta para a possibilidade de instabilidades ou ineficiências críticas no site.</a:t>
            </a:r>
            <a:endParaRPr lang="pt-BR" sz="2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C8AF062-645E-9456-0812-FC35852DA37C}"/>
              </a:ext>
            </a:extLst>
          </p:cNvPr>
          <p:cNvSpPr txBox="1"/>
          <p:nvPr/>
        </p:nvSpPr>
        <p:spPr>
          <a:xfrm>
            <a:off x="334963" y="95219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Soak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886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Soak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990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AA506E17-C205-2929-11A9-AE2743243C7B}"/>
              </a:ext>
            </a:extLst>
          </p:cNvPr>
          <p:cNvSpPr txBox="1"/>
          <p:nvPr/>
        </p:nvSpPr>
        <p:spPr>
          <a:xfrm>
            <a:off x="334963" y="224412"/>
            <a:ext cx="48466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 </a:t>
            </a:r>
            <a:r>
              <a:rPr lang="pt-BR" sz="60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Resultado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7E8303-6F57-2415-B8B3-DEDC0F0D16C6}"/>
              </a:ext>
            </a:extLst>
          </p:cNvPr>
          <p:cNvSpPr txBox="1"/>
          <p:nvPr/>
        </p:nvSpPr>
        <p:spPr>
          <a:xfrm>
            <a:off x="334963" y="1997839"/>
            <a:ext cx="53315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12:30:55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13:32:09</a:t>
            </a:r>
          </a:p>
          <a:p>
            <a:pPr algn="l" rtl="0" fontAlgn="base"/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222.08 requisições por segundo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500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500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2063.01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47051.00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2.00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1910.69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55.37%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9F3629A7-27FB-B0DF-34CC-DCEE7DDFD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988" y="224412"/>
            <a:ext cx="5734050" cy="320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A97F1057-D753-1F28-D7B6-D41B46D4F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013" y="3429001"/>
            <a:ext cx="5842000" cy="32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7CEC378-507C-C6B6-1BC7-CF56875A7414}"/>
              </a:ext>
            </a:extLst>
          </p:cNvPr>
          <p:cNvSpPr txBox="1"/>
          <p:nvPr/>
        </p:nvSpPr>
        <p:spPr>
          <a:xfrm>
            <a:off x="334963" y="-5641896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Soak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598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225A6D27-1928-6C54-5932-BA6C94B72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689" y="1361281"/>
            <a:ext cx="9362621" cy="5272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C84F95D-B0FB-3FA3-E181-286D2D78F7AE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Imagem do teste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80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DAE132-523D-8605-51DC-195823099AC7}"/>
              </a:ext>
            </a:extLst>
          </p:cNvPr>
          <p:cNvSpPr txBox="1"/>
          <p:nvPr/>
        </p:nvSpPr>
        <p:spPr>
          <a:xfrm>
            <a:off x="334962" y="1843950"/>
            <a:ext cx="115220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2000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threads demoraram 10 minutos atingir o seu pico, que se manteve até o fim. Durante a primeira meia hora de teste, notamos que o tempo de resposta ficou muito alto e instável, em sua maior parte acima de 10.000 milissegundos. Na meia hora final, o tempo de resposta se estabiliza, mantendo uma média abaixo dos 5.000 milissegundos, com bem poucos casos fora dessa média, e a linha de tendência avança em direção a zero, o que indica que o site vai “se acostumando” com a alta carga de acessos, e aos poucos vai estabilizando o tempo de resposta. Apesar do pico de carga se manter durante todo o teste e o tempo de resposta começar a cair na metade do teste, a taxa de erros se mantém alta, o que pode indicar um problema no site, ou algum tipo de bloqueio/proteção contra requisições do mesmo IP, devido aos testes que realizamos.</a:t>
            </a:r>
            <a:endParaRPr lang="pt-BR" sz="2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9CCE550-50AD-E22F-FED3-77D73959998E}"/>
              </a:ext>
            </a:extLst>
          </p:cNvPr>
          <p:cNvSpPr txBox="1"/>
          <p:nvPr/>
        </p:nvSpPr>
        <p:spPr>
          <a:xfrm>
            <a:off x="-14219237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Spike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340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Spike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251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AA506E17-C205-2929-11A9-AE2743243C7B}"/>
              </a:ext>
            </a:extLst>
          </p:cNvPr>
          <p:cNvSpPr txBox="1"/>
          <p:nvPr/>
        </p:nvSpPr>
        <p:spPr>
          <a:xfrm>
            <a:off x="334963" y="224412"/>
            <a:ext cx="48466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 </a:t>
            </a:r>
            <a:r>
              <a:rPr lang="pt-BR" sz="6000" b="0" i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Resultado </a:t>
            </a:r>
            <a:r>
              <a:rPr lang="pt-BR" sz="600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7E8303-6F57-2415-B8B3-DEDC0F0D16C6}"/>
              </a:ext>
            </a:extLst>
          </p:cNvPr>
          <p:cNvSpPr txBox="1"/>
          <p:nvPr/>
        </p:nvSpPr>
        <p:spPr>
          <a:xfrm>
            <a:off x="334963" y="1997839"/>
            <a:ext cx="53315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12:13:48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12:16:51</a:t>
            </a:r>
          </a:p>
          <a:p>
            <a:pPr algn="l" rtl="0" fontAlgn="base"/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546.39 requisições por segundo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9964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9964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6825.80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4499.00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3911.00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6671.84 milissegundos</a:t>
            </a:r>
          </a:p>
          <a:p>
            <a:pPr fontAlgn="base"/>
            <a:r>
              <a:rPr lang="pt-BR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Média da Taxa de Erros: 100.00%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055FE01-E4C1-3DC0-840C-8B264BCCF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4413"/>
            <a:ext cx="5734050" cy="316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AB6A6041-18FF-2E4B-1785-C2ADE8B84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988" y="3464502"/>
            <a:ext cx="5734050" cy="320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78994AF-93DB-92AE-59F4-EA5D14EDD018}"/>
              </a:ext>
            </a:extLst>
          </p:cNvPr>
          <p:cNvSpPr txBox="1"/>
          <p:nvPr/>
        </p:nvSpPr>
        <p:spPr>
          <a:xfrm>
            <a:off x="140890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Spike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89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4BBBAFC-32C1-7201-36C3-F5A14DE102B5}"/>
              </a:ext>
            </a:extLst>
          </p:cNvPr>
          <p:cNvSpPr txBox="1"/>
          <p:nvPr/>
        </p:nvSpPr>
        <p:spPr>
          <a:xfrm>
            <a:off x="334963" y="224412"/>
            <a:ext cx="48466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 </a:t>
            </a:r>
            <a:r>
              <a:rPr lang="pt-BR" sz="60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Resultado 2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7E8303-6F57-2415-B8B3-DEDC0F0D16C6}"/>
              </a:ext>
            </a:extLst>
          </p:cNvPr>
          <p:cNvSpPr txBox="1"/>
          <p:nvPr/>
        </p:nvSpPr>
        <p:spPr>
          <a:xfrm>
            <a:off x="334963" y="1997839"/>
            <a:ext cx="53315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12:18:36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12:21:18</a:t>
            </a:r>
          </a:p>
          <a:p>
            <a:pPr algn="l" rtl="0" fontAlgn="base"/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1238.78 requisições por segundo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19033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19033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7895.81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12593.00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10350.00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7894.62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100.00%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E752975-E13C-0E13-83BF-30B28BDB6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988" y="188913"/>
            <a:ext cx="5734050" cy="324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DBE8540A-CD48-59FE-AEB9-3C27A5F9A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34050" cy="324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814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DAE132-523D-8605-51DC-195823099AC7}"/>
              </a:ext>
            </a:extLst>
          </p:cNvPr>
          <p:cNvSpPr txBox="1"/>
          <p:nvPr/>
        </p:nvSpPr>
        <p:spPr>
          <a:xfrm>
            <a:off x="334962" y="2459504"/>
            <a:ext cx="1152207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Ao realizar testes com 10 mil e 20 mil threads, observou-se que o site apresentou falhas e interrupções. Apesar de o sistema tentar acomodar um número maior de threads, suportando um maior número de requisições por segundo (</a:t>
            </a:r>
            <a:r>
              <a:rPr lang="pt-BR" sz="20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 no teste com 20 mil threads, o site obteve um tempo de resposta consideravelmente maior em comparação ao teste com 10 mil threads. Nota-se que a taxa de erros permaneceu em 100% em ambos os testes, indicando que o sistema não conseguiu lidar com a quantidade de requisições repentinas e demorou para se recuperar.</a:t>
            </a:r>
            <a:endParaRPr lang="pt-BR" sz="2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E20640-EBFF-2B7B-066D-5C46545A8FE5}"/>
              </a:ext>
            </a:extLst>
          </p:cNvPr>
          <p:cNvSpPr txBox="1"/>
          <p:nvPr/>
        </p:nvSpPr>
        <p:spPr>
          <a:xfrm>
            <a:off x="-13990637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Con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C87E8B5-7D42-C8BC-A4A0-88CA29CD1B1F}"/>
              </a:ext>
            </a:extLst>
          </p:cNvPr>
          <p:cNvSpPr txBox="1"/>
          <p:nvPr/>
        </p:nvSpPr>
        <p:spPr>
          <a:xfrm>
            <a:off x="334963" y="-5108496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clu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3FC6022-2918-26F4-4570-CBC2F4A3EA2A}"/>
              </a:ext>
            </a:extLst>
          </p:cNvPr>
          <p:cNvSpPr txBox="1"/>
          <p:nvPr/>
        </p:nvSpPr>
        <p:spPr>
          <a:xfrm>
            <a:off x="138985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são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55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3DCD4F61-6132-F687-A0BA-D4A3A15A7E86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 </a:t>
            </a:r>
            <a:r>
              <a:rPr lang="pt-BR" sz="60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Apresentação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868A107-0AA3-0A6F-8813-A9BE36AF2741}"/>
              </a:ext>
            </a:extLst>
          </p:cNvPr>
          <p:cNvSpPr txBox="1"/>
          <p:nvPr/>
        </p:nvSpPr>
        <p:spPr>
          <a:xfrm>
            <a:off x="334964" y="3417732"/>
            <a:ext cx="576103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"League </a:t>
            </a:r>
            <a:r>
              <a:rPr lang="pt-BR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pt-BR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Legends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 (</a:t>
            </a:r>
            <a:r>
              <a:rPr lang="pt-BR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LoL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 é um popular jogo online de arena de batalha multijogador (MOBA) desenvolvido pela Riot Games. Lançado em 2009, o jogo se tornou um fenômeno global, com uma comunidade de jogadores vasta e dedicada.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  <a:endParaRPr lang="pt-BR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2AD1770-6473-F17C-AE4E-F8A3A79AB298}"/>
              </a:ext>
            </a:extLst>
          </p:cNvPr>
          <p:cNvSpPr txBox="1"/>
          <p:nvPr/>
        </p:nvSpPr>
        <p:spPr>
          <a:xfrm>
            <a:off x="334964" y="5205803"/>
            <a:ext cx="57610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 site que escolhemos serve para os usuários saberem onde os jogadores profissionais estão fazendo </a:t>
            </a:r>
            <a:r>
              <a:rPr lang="pt-BR" dirty="0" err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bootcamp</a:t>
            </a:r>
            <a:r>
              <a:rPr lang="pt-BR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 (treinamento), e nele mostra se ele está jogando no momento, qual o ranking dele, todas as partidas e mostra alguns dados dentro da partida.​</a:t>
            </a:r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49257103-0B9C-ACC7-51AE-0121FB06889E}"/>
              </a:ext>
            </a:extLst>
          </p:cNvPr>
          <p:cNvGrpSpPr/>
          <p:nvPr/>
        </p:nvGrpSpPr>
        <p:grpSpPr>
          <a:xfrm>
            <a:off x="286941" y="-931694"/>
            <a:ext cx="13705681" cy="9777223"/>
            <a:chOff x="286941" y="-931694"/>
            <a:chExt cx="13705681" cy="9777223"/>
          </a:xfrm>
          <a:blipFill>
            <a:blip r:embed="rId2"/>
            <a:stretch>
              <a:fillRect/>
            </a:stretch>
          </a:blipFill>
        </p:grpSpPr>
        <p:sp>
          <p:nvSpPr>
            <p:cNvPr id="3" name="Hexágono 2">
              <a:extLst>
                <a:ext uri="{FF2B5EF4-FFF2-40B4-BE49-F238E27FC236}">
                  <a16:creationId xmlns:a16="http://schemas.microsoft.com/office/drawing/2014/main" id="{E3BDD1CE-4A41-A5DC-5A3A-25310B3177D1}"/>
                </a:ext>
              </a:extLst>
            </p:cNvPr>
            <p:cNvSpPr/>
            <p:nvPr/>
          </p:nvSpPr>
          <p:spPr>
            <a:xfrm>
              <a:off x="12574140" y="1750498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Hexágono 3">
              <a:extLst>
                <a:ext uri="{FF2B5EF4-FFF2-40B4-BE49-F238E27FC236}">
                  <a16:creationId xmlns:a16="http://schemas.microsoft.com/office/drawing/2014/main" id="{00BFE9A3-6007-F2F7-A98E-151BB878AFDC}"/>
                </a:ext>
              </a:extLst>
            </p:cNvPr>
            <p:cNvSpPr/>
            <p:nvPr/>
          </p:nvSpPr>
          <p:spPr>
            <a:xfrm>
              <a:off x="12574140" y="309159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Hexágono 5">
              <a:extLst>
                <a:ext uri="{FF2B5EF4-FFF2-40B4-BE49-F238E27FC236}">
                  <a16:creationId xmlns:a16="http://schemas.microsoft.com/office/drawing/2014/main" id="{33EC84C7-563E-7568-D8C3-D84060310C50}"/>
                </a:ext>
              </a:extLst>
            </p:cNvPr>
            <p:cNvSpPr/>
            <p:nvPr/>
          </p:nvSpPr>
          <p:spPr>
            <a:xfrm>
              <a:off x="12574140" y="443269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Hexágono 7">
              <a:extLst>
                <a:ext uri="{FF2B5EF4-FFF2-40B4-BE49-F238E27FC236}">
                  <a16:creationId xmlns:a16="http://schemas.microsoft.com/office/drawing/2014/main" id="{6F287B0B-6901-0357-8E68-73F0E0840F9F}"/>
                </a:ext>
              </a:extLst>
            </p:cNvPr>
            <p:cNvSpPr/>
            <p:nvPr/>
          </p:nvSpPr>
          <p:spPr>
            <a:xfrm>
              <a:off x="12574140" y="5773786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Hexágono 9">
              <a:extLst>
                <a:ext uri="{FF2B5EF4-FFF2-40B4-BE49-F238E27FC236}">
                  <a16:creationId xmlns:a16="http://schemas.microsoft.com/office/drawing/2014/main" id="{0B92430F-906C-F092-CA5A-A8DDAF854AD1}"/>
                </a:ext>
              </a:extLst>
            </p:cNvPr>
            <p:cNvSpPr/>
            <p:nvPr/>
          </p:nvSpPr>
          <p:spPr>
            <a:xfrm>
              <a:off x="12574140" y="-93169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Hexágono 10">
              <a:extLst>
                <a:ext uri="{FF2B5EF4-FFF2-40B4-BE49-F238E27FC236}">
                  <a16:creationId xmlns:a16="http://schemas.microsoft.com/office/drawing/2014/main" id="{00727B08-5C1A-645C-DA46-3777D62041B7}"/>
                </a:ext>
              </a:extLst>
            </p:cNvPr>
            <p:cNvSpPr/>
            <p:nvPr/>
          </p:nvSpPr>
          <p:spPr>
            <a:xfrm>
              <a:off x="12574140" y="409402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Hexágono 11">
              <a:extLst>
                <a:ext uri="{FF2B5EF4-FFF2-40B4-BE49-F238E27FC236}">
                  <a16:creationId xmlns:a16="http://schemas.microsoft.com/office/drawing/2014/main" id="{BA626AF5-6700-DE74-29A8-BE3F561BA40A}"/>
                </a:ext>
              </a:extLst>
            </p:cNvPr>
            <p:cNvSpPr/>
            <p:nvPr/>
          </p:nvSpPr>
          <p:spPr>
            <a:xfrm>
              <a:off x="11316840" y="2361912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Hexágono 12">
              <a:extLst>
                <a:ext uri="{FF2B5EF4-FFF2-40B4-BE49-F238E27FC236}">
                  <a16:creationId xmlns:a16="http://schemas.microsoft.com/office/drawing/2014/main" id="{FEC7727B-67B3-E15F-55E8-6578B044573D}"/>
                </a:ext>
              </a:extLst>
            </p:cNvPr>
            <p:cNvSpPr/>
            <p:nvPr/>
          </p:nvSpPr>
          <p:spPr>
            <a:xfrm>
              <a:off x="11316840" y="3703008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Hexágono 13">
              <a:extLst>
                <a:ext uri="{FF2B5EF4-FFF2-40B4-BE49-F238E27FC236}">
                  <a16:creationId xmlns:a16="http://schemas.microsoft.com/office/drawing/2014/main" id="{0E3AEDBA-1E2B-9E1E-9D78-2E15940C884E}"/>
                </a:ext>
              </a:extLst>
            </p:cNvPr>
            <p:cNvSpPr/>
            <p:nvPr/>
          </p:nvSpPr>
          <p:spPr>
            <a:xfrm>
              <a:off x="11316840" y="504410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Hexágono 14">
              <a:extLst>
                <a:ext uri="{FF2B5EF4-FFF2-40B4-BE49-F238E27FC236}">
                  <a16:creationId xmlns:a16="http://schemas.microsoft.com/office/drawing/2014/main" id="{9D400025-8942-E68F-55B3-CC9D4F211572}"/>
                </a:ext>
              </a:extLst>
            </p:cNvPr>
            <p:cNvSpPr/>
            <p:nvPr/>
          </p:nvSpPr>
          <p:spPr>
            <a:xfrm>
              <a:off x="11316840" y="638520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Hexágono 15">
              <a:extLst>
                <a:ext uri="{FF2B5EF4-FFF2-40B4-BE49-F238E27FC236}">
                  <a16:creationId xmlns:a16="http://schemas.microsoft.com/office/drawing/2014/main" id="{B38ED75A-EC02-1DD3-B0DA-743C1ACD2160}"/>
                </a:ext>
              </a:extLst>
            </p:cNvPr>
            <p:cNvSpPr/>
            <p:nvPr/>
          </p:nvSpPr>
          <p:spPr>
            <a:xfrm>
              <a:off x="11316840" y="-32028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Hexágono 16">
              <a:extLst>
                <a:ext uri="{FF2B5EF4-FFF2-40B4-BE49-F238E27FC236}">
                  <a16:creationId xmlns:a16="http://schemas.microsoft.com/office/drawing/2014/main" id="{B6F9A8E6-003E-6C05-BF03-7910BD652FFF}"/>
                </a:ext>
              </a:extLst>
            </p:cNvPr>
            <p:cNvSpPr/>
            <p:nvPr/>
          </p:nvSpPr>
          <p:spPr>
            <a:xfrm>
              <a:off x="11316840" y="1020816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Hexágono 17">
              <a:extLst>
                <a:ext uri="{FF2B5EF4-FFF2-40B4-BE49-F238E27FC236}">
                  <a16:creationId xmlns:a16="http://schemas.microsoft.com/office/drawing/2014/main" id="{F3CA5AA1-BF62-25C3-672D-3A27FFC862FD}"/>
                </a:ext>
              </a:extLst>
            </p:cNvPr>
            <p:cNvSpPr/>
            <p:nvPr/>
          </p:nvSpPr>
          <p:spPr>
            <a:xfrm>
              <a:off x="10059540" y="2987998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Hexágono 18">
              <a:extLst>
                <a:ext uri="{FF2B5EF4-FFF2-40B4-BE49-F238E27FC236}">
                  <a16:creationId xmlns:a16="http://schemas.microsoft.com/office/drawing/2014/main" id="{500823E5-3311-FAFE-1C7D-FDF680436FFE}"/>
                </a:ext>
              </a:extLst>
            </p:cNvPr>
            <p:cNvSpPr/>
            <p:nvPr/>
          </p:nvSpPr>
          <p:spPr>
            <a:xfrm>
              <a:off x="10059540" y="432909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Hexágono 19">
              <a:extLst>
                <a:ext uri="{FF2B5EF4-FFF2-40B4-BE49-F238E27FC236}">
                  <a16:creationId xmlns:a16="http://schemas.microsoft.com/office/drawing/2014/main" id="{E7BC2A78-6F58-4B7B-508D-25F2F2DC9164}"/>
                </a:ext>
              </a:extLst>
            </p:cNvPr>
            <p:cNvSpPr/>
            <p:nvPr/>
          </p:nvSpPr>
          <p:spPr>
            <a:xfrm>
              <a:off x="10059540" y="567019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Hexágono 20">
              <a:extLst>
                <a:ext uri="{FF2B5EF4-FFF2-40B4-BE49-F238E27FC236}">
                  <a16:creationId xmlns:a16="http://schemas.microsoft.com/office/drawing/2014/main" id="{3A236831-EF94-BF96-471B-D65438FED354}"/>
                </a:ext>
              </a:extLst>
            </p:cNvPr>
            <p:cNvSpPr/>
            <p:nvPr/>
          </p:nvSpPr>
          <p:spPr>
            <a:xfrm>
              <a:off x="10059540" y="7011286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Hexágono 21">
              <a:extLst>
                <a:ext uri="{FF2B5EF4-FFF2-40B4-BE49-F238E27FC236}">
                  <a16:creationId xmlns:a16="http://schemas.microsoft.com/office/drawing/2014/main" id="{533EA948-42ED-E837-FC89-4B68CBA0A0C9}"/>
                </a:ext>
              </a:extLst>
            </p:cNvPr>
            <p:cNvSpPr/>
            <p:nvPr/>
          </p:nvSpPr>
          <p:spPr>
            <a:xfrm>
              <a:off x="10059540" y="305806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Hexágono 22">
              <a:extLst>
                <a:ext uri="{FF2B5EF4-FFF2-40B4-BE49-F238E27FC236}">
                  <a16:creationId xmlns:a16="http://schemas.microsoft.com/office/drawing/2014/main" id="{E90661ED-171F-50EC-1C17-F4F2594FC097}"/>
                </a:ext>
              </a:extLst>
            </p:cNvPr>
            <p:cNvSpPr/>
            <p:nvPr/>
          </p:nvSpPr>
          <p:spPr>
            <a:xfrm>
              <a:off x="10059540" y="1646902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Hexágono 23">
              <a:extLst>
                <a:ext uri="{FF2B5EF4-FFF2-40B4-BE49-F238E27FC236}">
                  <a16:creationId xmlns:a16="http://schemas.microsoft.com/office/drawing/2014/main" id="{6A991F07-3046-9BB5-3D18-1498026B735D}"/>
                </a:ext>
              </a:extLst>
            </p:cNvPr>
            <p:cNvSpPr/>
            <p:nvPr/>
          </p:nvSpPr>
          <p:spPr>
            <a:xfrm>
              <a:off x="8802240" y="3599412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Hexágono 24">
              <a:extLst>
                <a:ext uri="{FF2B5EF4-FFF2-40B4-BE49-F238E27FC236}">
                  <a16:creationId xmlns:a16="http://schemas.microsoft.com/office/drawing/2014/main" id="{00268788-E0BB-383A-7E23-90A9532FD73A}"/>
                </a:ext>
              </a:extLst>
            </p:cNvPr>
            <p:cNvSpPr/>
            <p:nvPr/>
          </p:nvSpPr>
          <p:spPr>
            <a:xfrm>
              <a:off x="8802240" y="4940508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Hexágono 25">
              <a:extLst>
                <a:ext uri="{FF2B5EF4-FFF2-40B4-BE49-F238E27FC236}">
                  <a16:creationId xmlns:a16="http://schemas.microsoft.com/office/drawing/2014/main" id="{146F5B1A-FAA8-92E8-2C80-60FCE2FB91C6}"/>
                </a:ext>
              </a:extLst>
            </p:cNvPr>
            <p:cNvSpPr/>
            <p:nvPr/>
          </p:nvSpPr>
          <p:spPr>
            <a:xfrm>
              <a:off x="8802240" y="628160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Hexágono 26">
              <a:extLst>
                <a:ext uri="{FF2B5EF4-FFF2-40B4-BE49-F238E27FC236}">
                  <a16:creationId xmlns:a16="http://schemas.microsoft.com/office/drawing/2014/main" id="{52F1737D-F0DF-C9C9-B452-A156EF10B507}"/>
                </a:ext>
              </a:extLst>
            </p:cNvPr>
            <p:cNvSpPr/>
            <p:nvPr/>
          </p:nvSpPr>
          <p:spPr>
            <a:xfrm>
              <a:off x="8802240" y="762270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Hexágono 27">
              <a:extLst>
                <a:ext uri="{FF2B5EF4-FFF2-40B4-BE49-F238E27FC236}">
                  <a16:creationId xmlns:a16="http://schemas.microsoft.com/office/drawing/2014/main" id="{2C853BFA-2F66-53B5-9D9F-4D0E7F4556D9}"/>
                </a:ext>
              </a:extLst>
            </p:cNvPr>
            <p:cNvSpPr/>
            <p:nvPr/>
          </p:nvSpPr>
          <p:spPr>
            <a:xfrm>
              <a:off x="8802240" y="91722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Hexágono 28">
              <a:extLst>
                <a:ext uri="{FF2B5EF4-FFF2-40B4-BE49-F238E27FC236}">
                  <a16:creationId xmlns:a16="http://schemas.microsoft.com/office/drawing/2014/main" id="{0A1D1A99-61E4-D209-6ABC-D0529B466685}"/>
                </a:ext>
              </a:extLst>
            </p:cNvPr>
            <p:cNvSpPr/>
            <p:nvPr/>
          </p:nvSpPr>
          <p:spPr>
            <a:xfrm>
              <a:off x="8802240" y="2258316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Hexágono 29">
              <a:extLst>
                <a:ext uri="{FF2B5EF4-FFF2-40B4-BE49-F238E27FC236}">
                  <a16:creationId xmlns:a16="http://schemas.microsoft.com/office/drawing/2014/main" id="{918BC349-B073-7E76-928D-D30E383989CA}"/>
                </a:ext>
              </a:extLst>
            </p:cNvPr>
            <p:cNvSpPr/>
            <p:nvPr/>
          </p:nvSpPr>
          <p:spPr>
            <a:xfrm>
              <a:off x="7544940" y="1528635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Hexágono 30">
              <a:extLst>
                <a:ext uri="{FF2B5EF4-FFF2-40B4-BE49-F238E27FC236}">
                  <a16:creationId xmlns:a16="http://schemas.microsoft.com/office/drawing/2014/main" id="{1E86D5C2-0834-B3B7-D300-B21B1425C1FC}"/>
                </a:ext>
              </a:extLst>
            </p:cNvPr>
            <p:cNvSpPr/>
            <p:nvPr/>
          </p:nvSpPr>
          <p:spPr>
            <a:xfrm>
              <a:off x="7544940" y="2869731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Hexágono 31">
              <a:extLst>
                <a:ext uri="{FF2B5EF4-FFF2-40B4-BE49-F238E27FC236}">
                  <a16:creationId xmlns:a16="http://schemas.microsoft.com/office/drawing/2014/main" id="{A050699A-6F07-1B29-01AF-D8609CCB4DBC}"/>
                </a:ext>
              </a:extLst>
            </p:cNvPr>
            <p:cNvSpPr/>
            <p:nvPr/>
          </p:nvSpPr>
          <p:spPr>
            <a:xfrm>
              <a:off x="7544940" y="4210827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Hexágono 33">
              <a:extLst>
                <a:ext uri="{FF2B5EF4-FFF2-40B4-BE49-F238E27FC236}">
                  <a16:creationId xmlns:a16="http://schemas.microsoft.com/office/drawing/2014/main" id="{76D463C6-45D6-BB3B-1842-5410C4C9D47F}"/>
                </a:ext>
              </a:extLst>
            </p:cNvPr>
            <p:cNvSpPr/>
            <p:nvPr/>
          </p:nvSpPr>
          <p:spPr>
            <a:xfrm>
              <a:off x="1544241" y="29113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5" name="Hexágono 34">
              <a:extLst>
                <a:ext uri="{FF2B5EF4-FFF2-40B4-BE49-F238E27FC236}">
                  <a16:creationId xmlns:a16="http://schemas.microsoft.com/office/drawing/2014/main" id="{9743E550-1AC9-963F-7872-6FF890F44C0B}"/>
                </a:ext>
              </a:extLst>
            </p:cNvPr>
            <p:cNvSpPr/>
            <p:nvPr/>
          </p:nvSpPr>
          <p:spPr>
            <a:xfrm>
              <a:off x="1544241" y="1632230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Hexágono 35">
              <a:extLst>
                <a:ext uri="{FF2B5EF4-FFF2-40B4-BE49-F238E27FC236}">
                  <a16:creationId xmlns:a16="http://schemas.microsoft.com/office/drawing/2014/main" id="{CCEFF282-0199-936A-11C6-0CEEC1C46D57}"/>
                </a:ext>
              </a:extLst>
            </p:cNvPr>
            <p:cNvSpPr/>
            <p:nvPr/>
          </p:nvSpPr>
          <p:spPr>
            <a:xfrm>
              <a:off x="286941" y="902549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Hexágono 37">
              <a:extLst>
                <a:ext uri="{FF2B5EF4-FFF2-40B4-BE49-F238E27FC236}">
                  <a16:creationId xmlns:a16="http://schemas.microsoft.com/office/drawing/2014/main" id="{1287214D-4F5C-E35D-3E17-D818895C326F}"/>
                </a:ext>
              </a:extLst>
            </p:cNvPr>
            <p:cNvSpPr/>
            <p:nvPr/>
          </p:nvSpPr>
          <p:spPr>
            <a:xfrm>
              <a:off x="6287640" y="2191902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Hexágono 38">
              <a:extLst>
                <a:ext uri="{FF2B5EF4-FFF2-40B4-BE49-F238E27FC236}">
                  <a16:creationId xmlns:a16="http://schemas.microsoft.com/office/drawing/2014/main" id="{38552FB5-04FE-C116-1EC3-6C7EA348EAF7}"/>
                </a:ext>
              </a:extLst>
            </p:cNvPr>
            <p:cNvSpPr/>
            <p:nvPr/>
          </p:nvSpPr>
          <p:spPr>
            <a:xfrm>
              <a:off x="6287640" y="3532998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0" name="Hexágono 39">
              <a:extLst>
                <a:ext uri="{FF2B5EF4-FFF2-40B4-BE49-F238E27FC236}">
                  <a16:creationId xmlns:a16="http://schemas.microsoft.com/office/drawing/2014/main" id="{D1230C34-B41D-F906-A388-2B672200EFC7}"/>
                </a:ext>
              </a:extLst>
            </p:cNvPr>
            <p:cNvSpPr/>
            <p:nvPr/>
          </p:nvSpPr>
          <p:spPr>
            <a:xfrm>
              <a:off x="6287640" y="4874094"/>
              <a:ext cx="1418482" cy="1222829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0FBB4A2-9C77-3673-8EA5-7547EFFB0A70}"/>
              </a:ext>
            </a:extLst>
          </p:cNvPr>
          <p:cNvSpPr txBox="1"/>
          <p:nvPr/>
        </p:nvSpPr>
        <p:spPr>
          <a:xfrm>
            <a:off x="334963" y="-4364545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Load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69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ll/>
      </p:transition>
    </mc:Choice>
    <mc:Fallback xmlns="">
      <p:transition spd="slow">
        <p:pull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Conclusão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471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DAE132-523D-8605-51DC-195823099AC7}"/>
              </a:ext>
            </a:extLst>
          </p:cNvPr>
          <p:cNvSpPr txBox="1"/>
          <p:nvPr/>
        </p:nvSpPr>
        <p:spPr>
          <a:xfrm>
            <a:off x="334962" y="1997839"/>
            <a:ext cx="115220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Analisando os resultados dos testes verificamos que o site tem dificuldades em lidar com cargas intensas. Embora o desempenho tenha sido relativamente bom com 4 mil threads (no </a:t>
            </a:r>
            <a:r>
              <a:rPr lang="pt-BR" sz="20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Load</a:t>
            </a:r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Test), o valor da taxa de erro indica que ainda há melhorias que podem ser realizadas. O site também apresenta dificuldade em se recuperar em cargas súbitas falhando em lidar com picos repentinos e algumas vezes ficando fora do ar. Ao analisar as o site também durante um longo período verificamos que ele tende a se estabilizar, porém ainda é verificado uma taxa de erro persistente, podendo ser sinal de um possível vazamento de recursos ou má configuração. Os resultados apontam para a necessidade de otimizações no sistema, tanto em termos de capacidade de resposta quanto de estabilidade sob diferentes condições de carga.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5C9BAB6-29B7-D53A-E5B1-897DEEDFC47B}"/>
              </a:ext>
            </a:extLst>
          </p:cNvPr>
          <p:cNvSpPr txBox="1"/>
          <p:nvPr/>
        </p:nvSpPr>
        <p:spPr>
          <a:xfrm>
            <a:off x="334963" y="9750505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Conclusão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99A8BED-FBBF-2AB6-0969-BEAABF276E2E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550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Load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788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37E8303-6F57-2415-B8B3-DEDC0F0D16C6}"/>
              </a:ext>
            </a:extLst>
          </p:cNvPr>
          <p:cNvSpPr txBox="1"/>
          <p:nvPr/>
        </p:nvSpPr>
        <p:spPr>
          <a:xfrm>
            <a:off x="334963" y="1544875"/>
            <a:ext cx="370000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Resultado 1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11:34:49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11:37:49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1100.05 requisições por segundo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10000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10000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5363.92 milissegundos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12061.00 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134.00 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5296.95 milissegundos</a:t>
            </a:r>
            <a:r>
              <a:rPr lang="pt-BR" sz="12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​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82.20%</a:t>
            </a:r>
            <a:endParaRPr lang="pt-BR" sz="1200" b="0" i="0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AF7F9B0-668D-2EDD-96EB-8113B3B65036}"/>
              </a:ext>
            </a:extLst>
          </p:cNvPr>
          <p:cNvSpPr txBox="1"/>
          <p:nvPr/>
        </p:nvSpPr>
        <p:spPr>
          <a:xfrm>
            <a:off x="334963" y="3973333"/>
            <a:ext cx="370000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Resultado 2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11:46:03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11:49:51</a:t>
            </a:r>
          </a:p>
          <a:p>
            <a:pPr algn="l" rtl="0" fontAlgn="base"/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438.10 requisições por segundo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5000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5000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8759.70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13524.00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205.00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8547.18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75.04%</a:t>
            </a:r>
            <a:endParaRPr lang="pt-BR" sz="16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A01328-36A8-CF32-F46F-64123A9700B0}"/>
              </a:ext>
            </a:extLst>
          </p:cNvPr>
          <p:cNvSpPr txBox="1"/>
          <p:nvPr/>
        </p:nvSpPr>
        <p:spPr>
          <a:xfrm>
            <a:off x="4245995" y="2367171"/>
            <a:ext cx="370000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Resultado 3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11:57:30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11:59:31</a:t>
            </a:r>
          </a:p>
          <a:p>
            <a:pPr algn="l" rtl="0" fontAlgn="base"/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494.60 requisições por segundo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2849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2849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3898.17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4909.00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3466.00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3824.58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67.61%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DA5841F-5064-97C7-FD70-C2EDB84A1D5E}"/>
              </a:ext>
            </a:extLst>
          </p:cNvPr>
          <p:cNvSpPr txBox="1"/>
          <p:nvPr/>
        </p:nvSpPr>
        <p:spPr>
          <a:xfrm>
            <a:off x="8157029" y="1544875"/>
            <a:ext cx="370000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Resultado 4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12:00:58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12:03:29</a:t>
            </a:r>
          </a:p>
          <a:p>
            <a:pPr algn="l" rtl="0" fontAlgn="base"/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529.55 requisições por segundo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3875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3875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5632.05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9428.00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6142.00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5510.94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54.86%</a:t>
            </a:r>
            <a:endParaRPr lang="pt-BR" sz="16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850C882-CCED-B8D1-54D7-1223DEA005B5}"/>
              </a:ext>
            </a:extLst>
          </p:cNvPr>
          <p:cNvSpPr txBox="1"/>
          <p:nvPr/>
        </p:nvSpPr>
        <p:spPr>
          <a:xfrm>
            <a:off x="8157028" y="3973333"/>
            <a:ext cx="370000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Resultado 5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21-11-2023 13:37:44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21-11-2023 13:39:08</a:t>
            </a:r>
          </a:p>
          <a:p>
            <a:pPr algn="l" rtl="0" fontAlgn="base"/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475.82 requisições por segundo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1564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1564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2132.50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3602.00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3147.00 </a:t>
            </a:r>
            <a:r>
              <a:rPr lang="pt-BR" sz="12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2092.35 milissegundos</a:t>
            </a:r>
          </a:p>
          <a:p>
            <a:pPr algn="l" rtl="0" fontAlgn="base"/>
            <a:r>
              <a:rPr lang="pt-BR" sz="12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50.46%</a:t>
            </a:r>
            <a:endParaRPr lang="pt-BR" sz="14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72B47F6-8E6D-FAEA-6900-3683B13F3CAB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Resultados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AC9C51D-3E82-5DB5-E11C-BB4798FC1317}"/>
              </a:ext>
            </a:extLst>
          </p:cNvPr>
          <p:cNvSpPr txBox="1"/>
          <p:nvPr/>
        </p:nvSpPr>
        <p:spPr>
          <a:xfrm>
            <a:off x="334963" y="92171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 err="1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Load</a:t>
            </a:r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85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D4E8009F-67E9-18AA-29C7-73AABC448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824" y="1242637"/>
            <a:ext cx="9636352" cy="5426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Imagem do teste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70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F53DB5A9-6A10-D222-16BC-CCE78D9DD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041069"/>
              </p:ext>
            </p:extLst>
          </p:nvPr>
        </p:nvGraphicFramePr>
        <p:xfrm>
          <a:off x="1843880" y="1806913"/>
          <a:ext cx="8504239" cy="3244173"/>
        </p:xfrm>
        <a:graphic>
          <a:graphicData uri="http://schemas.openxmlformats.org/drawingml/2006/table">
            <a:tbl>
              <a:tblPr/>
              <a:tblGrid>
                <a:gridCol w="1333739">
                  <a:extLst>
                    <a:ext uri="{9D8B030D-6E8A-4147-A177-3AD203B41FA5}">
                      <a16:colId xmlns:a16="http://schemas.microsoft.com/office/drawing/2014/main" val="94683688"/>
                    </a:ext>
                  </a:extLst>
                </a:gridCol>
                <a:gridCol w="1320534">
                  <a:extLst>
                    <a:ext uri="{9D8B030D-6E8A-4147-A177-3AD203B41FA5}">
                      <a16:colId xmlns:a16="http://schemas.microsoft.com/office/drawing/2014/main" val="3141636252"/>
                    </a:ext>
                  </a:extLst>
                </a:gridCol>
                <a:gridCol w="1254508">
                  <a:extLst>
                    <a:ext uri="{9D8B030D-6E8A-4147-A177-3AD203B41FA5}">
                      <a16:colId xmlns:a16="http://schemas.microsoft.com/office/drawing/2014/main" val="2961980086"/>
                    </a:ext>
                  </a:extLst>
                </a:gridCol>
                <a:gridCol w="1558229">
                  <a:extLst>
                    <a:ext uri="{9D8B030D-6E8A-4147-A177-3AD203B41FA5}">
                      <a16:colId xmlns:a16="http://schemas.microsoft.com/office/drawing/2014/main" val="2546174779"/>
                    </a:ext>
                  </a:extLst>
                </a:gridCol>
                <a:gridCol w="1426177">
                  <a:extLst>
                    <a:ext uri="{9D8B030D-6E8A-4147-A177-3AD203B41FA5}">
                      <a16:colId xmlns:a16="http://schemas.microsoft.com/office/drawing/2014/main" val="293329234"/>
                    </a:ext>
                  </a:extLst>
                </a:gridCol>
                <a:gridCol w="1611052">
                  <a:extLst>
                    <a:ext uri="{9D8B030D-6E8A-4147-A177-3AD203B41FA5}">
                      <a16:colId xmlns:a16="http://schemas.microsoft.com/office/drawing/2014/main" val="3776817733"/>
                    </a:ext>
                  </a:extLst>
                </a:gridCol>
              </a:tblGrid>
              <a:tr h="864150"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Número de Threads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Throughput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Tempo Médio de Resposta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Tempo no Pico de Resposta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Latência Média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Taxa de Erros(média)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089114"/>
                  </a:ext>
                </a:extLst>
              </a:tr>
              <a:tr h="495841"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10000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1100,05 req/s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5362,92ms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45879ms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5296,95ms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82,20%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3553772"/>
                  </a:ext>
                </a:extLst>
              </a:tr>
              <a:tr h="396659"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438,1 req/s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8759,7ms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88136ms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8547,18ms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75,04%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4388174"/>
                  </a:ext>
                </a:extLst>
              </a:tr>
              <a:tr h="495841"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3000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494,60 req/s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3898,17ms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10379ms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3824,58ms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67,61%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2619933"/>
                  </a:ext>
                </a:extLst>
              </a:tr>
              <a:tr h="495841"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4000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529,55 req/s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5632,05ms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17290ms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5510,94ms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54,86%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039455"/>
                  </a:ext>
                </a:extLst>
              </a:tr>
              <a:tr h="495841"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2000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475,82 req/s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2132,50ms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5591ms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2092,35ms</a:t>
                      </a:r>
                      <a:endParaRPr lang="pt-BR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100" b="0" i="0" u="sng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50,46%</a:t>
                      </a:r>
                      <a:endParaRPr lang="pt-BR" dirty="0">
                        <a:effectLst/>
                      </a:endParaRPr>
                    </a:p>
                  </a:txBody>
                  <a:tcPr marL="50800" marR="50800" anchor="b">
                    <a:lnL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6216881"/>
                  </a:ext>
                </a:extLst>
              </a:tr>
            </a:tbl>
          </a:graphicData>
        </a:graphic>
      </p:graphicFrame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735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66EAB788-8D00-1782-5244-4D1E097CC0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938" y="979697"/>
            <a:ext cx="6134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DAE132-523D-8605-51DC-195823099AC7}"/>
              </a:ext>
            </a:extLst>
          </p:cNvPr>
          <p:cNvSpPr txBox="1"/>
          <p:nvPr/>
        </p:nvSpPr>
        <p:spPr>
          <a:xfrm>
            <a:off x="334962" y="1997839"/>
            <a:ext cx="115220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20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É facilmente verificável que com o aumento de threads o tempo médio de resposta tende a aumentar, indicando que à medida que a carga aumenta, a capacidade de resposta do servidor diminui. Consequentemente, observamos que o tempo no pico de resposta se mostrou elevado de acordo com o número de threads concorrentes. Foi constatado um pico de resposta maior com 5 mil threads do que com 10 mil threads, porém, como a média da taxa de erros foi menor e o número de requisições por segundo foi consideravelmente inferior, acreditamos que, com 10 mil threads, o sistema pode estar atingindo sua capacidade máxima. Ao analisar todos os cenários, acreditamos que o melhor desempenho foi com 4 mil threads, onde a taxa de erro foi relativamente baixa, e o tempo médio de resposta ainda se encontra em um valor 'aceitável'.</a:t>
            </a:r>
            <a:endParaRPr lang="pt-BR" sz="2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FEEA29-6AC4-3D4E-9F95-EC26E861F775}"/>
              </a:ext>
            </a:extLst>
          </p:cNvPr>
          <p:cNvSpPr txBox="1"/>
          <p:nvPr/>
        </p:nvSpPr>
        <p:spPr>
          <a:xfrm>
            <a:off x="3048000" y="224412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Análise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0EC4380-7532-E24B-5B0B-16C2060486D4}"/>
              </a:ext>
            </a:extLst>
          </p:cNvPr>
          <p:cNvSpPr txBox="1"/>
          <p:nvPr/>
        </p:nvSpPr>
        <p:spPr>
          <a:xfrm>
            <a:off x="138604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Stress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825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6D6FEF0-8C3C-71A2-3BBA-6C57D60D1147}"/>
              </a:ext>
            </a:extLst>
          </p:cNvPr>
          <p:cNvSpPr txBox="1"/>
          <p:nvPr/>
        </p:nvSpPr>
        <p:spPr>
          <a:xfrm>
            <a:off x="33496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Stress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8" name="Quadro 7">
            <a:extLst>
              <a:ext uri="{FF2B5EF4-FFF2-40B4-BE49-F238E27FC236}">
                <a16:creationId xmlns:a16="http://schemas.microsoft.com/office/drawing/2014/main" id="{BFF6F3EE-F3FE-BECB-B49A-29E4EA190A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93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096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AA506E17-C205-2929-11A9-AE2743243C7B}"/>
              </a:ext>
            </a:extLst>
          </p:cNvPr>
          <p:cNvSpPr txBox="1"/>
          <p:nvPr/>
        </p:nvSpPr>
        <p:spPr>
          <a:xfrm>
            <a:off x="334963" y="224412"/>
            <a:ext cx="484663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000" b="0" i="0" dirty="0">
                <a:solidFill>
                  <a:srgbClr val="000000"/>
                </a:solidFill>
                <a:effectLst/>
                <a:latin typeface="Trade Gothic Next Heavy" panose="020B0903040303020004" pitchFamily="34" charset="0"/>
              </a:rPr>
              <a:t> </a:t>
            </a:r>
            <a:r>
              <a:rPr lang="pt-BR" sz="60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Resultado</a:t>
            </a:r>
            <a:endParaRPr lang="pt-BR" sz="60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37E8303-6F57-2415-B8B3-DEDC0F0D16C6}"/>
              </a:ext>
            </a:extLst>
          </p:cNvPr>
          <p:cNvSpPr txBox="1"/>
          <p:nvPr/>
        </p:nvSpPr>
        <p:spPr>
          <a:xfrm>
            <a:off x="334963" y="1997839"/>
            <a:ext cx="533154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Início: 24-11-2023 20:36:34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Término: 24-11-2023 20:53:18</a:t>
            </a:r>
          </a:p>
          <a:p>
            <a:pPr algn="l" rtl="0" fontAlgn="base"/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Throughput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831.10 requisições por segundo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Usuários Concorrentes: 11384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Número de Threads Concorrentes: 11384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 Médio de Resposta: 7992.64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Máximo de Tempo de Resposta: 10623.00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Pico Mínimo de Tempo de Resposta: 1199.00 </a:t>
            </a:r>
            <a:r>
              <a:rPr lang="pt-BR" sz="1800" b="0" i="0" u="none" strike="noStrike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ms</a:t>
            </a:r>
            <a:endParaRPr lang="pt-BR" sz="1800" b="0" i="0" u="none" strike="noStrike" dirty="0"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Latência Média: 7403.68 milissegundos</a:t>
            </a:r>
          </a:p>
          <a:p>
            <a:pPr algn="l" rtl="0" fontAlgn="base"/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Média da Taxa de Erros: 77.96%</a:t>
            </a:r>
          </a:p>
        </p:txBody>
      </p:sp>
      <p:pic>
        <p:nvPicPr>
          <p:cNvPr id="11270" name="Picture 6" descr="Gráfico&#10;&#10;Descrição gerada automaticamente">
            <a:extLst>
              <a:ext uri="{FF2B5EF4-FFF2-40B4-BE49-F238E27FC236}">
                <a16:creationId xmlns:a16="http://schemas.microsoft.com/office/drawing/2014/main" id="{8CF575FA-F4DA-6179-0536-EE35449EC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988" y="224412"/>
            <a:ext cx="5734050" cy="320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BD5BE12-EAA3-5E92-EF2F-1D39BA45B88E}"/>
              </a:ext>
            </a:extLst>
          </p:cNvPr>
          <p:cNvSpPr txBox="1"/>
          <p:nvPr/>
        </p:nvSpPr>
        <p:spPr>
          <a:xfrm>
            <a:off x="-14040643" y="2321004"/>
            <a:ext cx="115220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3800" b="0" i="0" dirty="0">
                <a:solidFill>
                  <a:srgbClr val="000000"/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Stress Test</a:t>
            </a:r>
            <a:endParaRPr lang="pt-BR" sz="138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1E47C1-B418-2D04-D1EA-89FD8C906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987" y="3429001"/>
            <a:ext cx="5734050" cy="32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405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2F91BB01F0B7419FA3F994DC30EA8F" ma:contentTypeVersion="3" ma:contentTypeDescription="Create a new document." ma:contentTypeScope="" ma:versionID="ff0b5416f8da77821eb373d0b235c175">
  <xsd:schema xmlns:xsd="http://www.w3.org/2001/XMLSchema" xmlns:xs="http://www.w3.org/2001/XMLSchema" xmlns:p="http://schemas.microsoft.com/office/2006/metadata/properties" xmlns:ns3="09d3d197-b4aa-46f5-9f13-1c22318a537b" targetNamespace="http://schemas.microsoft.com/office/2006/metadata/properties" ma:root="true" ma:fieldsID="2489ace353c1e6e68620e3d1ffb61fb0" ns3:_="">
    <xsd:import namespace="09d3d197-b4aa-46f5-9f13-1c22318a53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d3d197-b4aa-46f5-9f13-1c22318a53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A0E7F09-58C7-4432-8557-F6868410D8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d3d197-b4aa-46f5-9f13-1c22318a53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CA20208-95C4-4372-8BE1-953C2E18AB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410668-FFED-4EEE-9BD2-0BB30CD82E15}">
  <ds:schemaRefs>
    <ds:schemaRef ds:uri="http://schemas.microsoft.com/office/2006/documentManagement/types"/>
    <ds:schemaRef ds:uri="http://schemas.openxmlformats.org/package/2006/metadata/core-properties"/>
    <ds:schemaRef ds:uri="09d3d197-b4aa-46f5-9f13-1c22318a537b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1565</Words>
  <Application>Microsoft Office PowerPoint</Application>
  <PresentationFormat>Widescreen</PresentationFormat>
  <Paragraphs>177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Segoe UI</vt:lpstr>
      <vt:lpstr>Segoe UI Black</vt:lpstr>
      <vt:lpstr>Trade Gothic Next Heavy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Kanskje K</dc:creator>
  <cp:lastModifiedBy>Kanskje K</cp:lastModifiedBy>
  <cp:revision>2</cp:revision>
  <dcterms:created xsi:type="dcterms:W3CDTF">2023-11-25T04:03:00Z</dcterms:created>
  <dcterms:modified xsi:type="dcterms:W3CDTF">2023-11-26T19:51:36Z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0x0101003F2F91BB01F0B7419FA3F994DC30EA8F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2023-11-26T04:03:32Z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b9c122d4-d7e3-4dd8-a528-660136d8f745</vt:lpwstr>
  </property>
  <property fmtid="{D5CDD505-2E9C-101B-9397-08002B2CF9AE}" pid="8" name="MSIP_Label_defa4170-0d19-0005-0004-bc88714345d2_ActionId">
    <vt:lpwstr>eeb4f6e6-f13d-4b74-b58a-ed30de31428d</vt:lpwstr>
  </property>
  <property fmtid="{D5CDD505-2E9C-101B-9397-08002B2CF9AE}" pid="9" name="MSIP_Label_defa4170-0d19-0005-0004-bc88714345d2_ContentBits">
    <vt:lpwstr>0</vt:lpwstr>
  </property>
</Properties>
</file>

<file path=docProps/thumbnail.jpeg>
</file>